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313863"/>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942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3265" autoAdjust="0"/>
  </p:normalViewPr>
  <p:slideViewPr>
    <p:cSldViewPr>
      <p:cViewPr varScale="1">
        <p:scale>
          <a:sx n="115" d="100"/>
          <a:sy n="115" d="100"/>
        </p:scale>
        <p:origin x="2008"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B4BA452A-0721-45D7-A0F1-D115FBBACD4C}" type="datetimeFigureOut">
              <a:rPr lang="es-MX" smtClean="0"/>
              <a:t>15/05/24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FAAF597-14DF-4CDB-945B-957EB6960CA1}" type="slidenum">
              <a:rPr lang="es-MX" smtClean="0"/>
              <a:t>‹Nº›</a:t>
            </a:fld>
            <a:endParaRPr lang="es-MX"/>
          </a:p>
        </p:txBody>
      </p:sp>
    </p:spTree>
    <p:extLst>
      <p:ext uri="{BB962C8B-B14F-4D97-AF65-F5344CB8AC3E}">
        <p14:creationId xmlns:p14="http://schemas.microsoft.com/office/powerpoint/2010/main" val="724220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B4BA452A-0721-45D7-A0F1-D115FBBACD4C}" type="datetimeFigureOut">
              <a:rPr lang="es-MX" smtClean="0"/>
              <a:t>15/05/24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FAAF597-14DF-4CDB-945B-957EB6960CA1}" type="slidenum">
              <a:rPr lang="es-MX" smtClean="0"/>
              <a:t>‹Nº›</a:t>
            </a:fld>
            <a:endParaRPr lang="es-MX"/>
          </a:p>
        </p:txBody>
      </p:sp>
    </p:spTree>
    <p:extLst>
      <p:ext uri="{BB962C8B-B14F-4D97-AF65-F5344CB8AC3E}">
        <p14:creationId xmlns:p14="http://schemas.microsoft.com/office/powerpoint/2010/main" val="1406822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B4BA452A-0721-45D7-A0F1-D115FBBACD4C}" type="datetimeFigureOut">
              <a:rPr lang="es-MX" smtClean="0"/>
              <a:t>15/05/24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FAAF597-14DF-4CDB-945B-957EB6960CA1}" type="slidenum">
              <a:rPr lang="es-MX" smtClean="0"/>
              <a:t>‹Nº›</a:t>
            </a:fld>
            <a:endParaRPr lang="es-MX"/>
          </a:p>
        </p:txBody>
      </p:sp>
    </p:spTree>
    <p:extLst>
      <p:ext uri="{BB962C8B-B14F-4D97-AF65-F5344CB8AC3E}">
        <p14:creationId xmlns:p14="http://schemas.microsoft.com/office/powerpoint/2010/main" val="1731526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B4BA452A-0721-45D7-A0F1-D115FBBACD4C}" type="datetimeFigureOut">
              <a:rPr lang="es-MX" smtClean="0"/>
              <a:t>15/05/24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FAAF597-14DF-4CDB-945B-957EB6960CA1}" type="slidenum">
              <a:rPr lang="es-MX" smtClean="0"/>
              <a:t>‹Nº›</a:t>
            </a:fld>
            <a:endParaRPr lang="es-MX"/>
          </a:p>
        </p:txBody>
      </p:sp>
    </p:spTree>
    <p:extLst>
      <p:ext uri="{BB962C8B-B14F-4D97-AF65-F5344CB8AC3E}">
        <p14:creationId xmlns:p14="http://schemas.microsoft.com/office/powerpoint/2010/main" val="167536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B4BA452A-0721-45D7-A0F1-D115FBBACD4C}" type="datetimeFigureOut">
              <a:rPr lang="es-MX" smtClean="0"/>
              <a:t>15/05/24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FAAF597-14DF-4CDB-945B-957EB6960CA1}" type="slidenum">
              <a:rPr lang="es-MX" smtClean="0"/>
              <a:t>‹Nº›</a:t>
            </a:fld>
            <a:endParaRPr lang="es-MX"/>
          </a:p>
        </p:txBody>
      </p:sp>
    </p:spTree>
    <p:extLst>
      <p:ext uri="{BB962C8B-B14F-4D97-AF65-F5344CB8AC3E}">
        <p14:creationId xmlns:p14="http://schemas.microsoft.com/office/powerpoint/2010/main" val="3555935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B4BA452A-0721-45D7-A0F1-D115FBBACD4C}" type="datetimeFigureOut">
              <a:rPr lang="es-MX" smtClean="0"/>
              <a:t>15/05/24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FAAF597-14DF-4CDB-945B-957EB6960CA1}" type="slidenum">
              <a:rPr lang="es-MX" smtClean="0"/>
              <a:t>‹Nº›</a:t>
            </a:fld>
            <a:endParaRPr lang="es-MX"/>
          </a:p>
        </p:txBody>
      </p:sp>
    </p:spTree>
    <p:extLst>
      <p:ext uri="{BB962C8B-B14F-4D97-AF65-F5344CB8AC3E}">
        <p14:creationId xmlns:p14="http://schemas.microsoft.com/office/powerpoint/2010/main" val="4023683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B4BA452A-0721-45D7-A0F1-D115FBBACD4C}" type="datetimeFigureOut">
              <a:rPr lang="es-MX" smtClean="0"/>
              <a:t>15/05/24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6FAAF597-14DF-4CDB-945B-957EB6960CA1}" type="slidenum">
              <a:rPr lang="es-MX" smtClean="0"/>
              <a:t>‹Nº›</a:t>
            </a:fld>
            <a:endParaRPr lang="es-MX"/>
          </a:p>
        </p:txBody>
      </p:sp>
    </p:spTree>
    <p:extLst>
      <p:ext uri="{BB962C8B-B14F-4D97-AF65-F5344CB8AC3E}">
        <p14:creationId xmlns:p14="http://schemas.microsoft.com/office/powerpoint/2010/main" val="947461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B4BA452A-0721-45D7-A0F1-D115FBBACD4C}" type="datetimeFigureOut">
              <a:rPr lang="es-MX" smtClean="0"/>
              <a:t>15/05/24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6FAAF597-14DF-4CDB-945B-957EB6960CA1}" type="slidenum">
              <a:rPr lang="es-MX" smtClean="0"/>
              <a:t>‹Nº›</a:t>
            </a:fld>
            <a:endParaRPr lang="es-MX"/>
          </a:p>
        </p:txBody>
      </p:sp>
    </p:spTree>
    <p:extLst>
      <p:ext uri="{BB962C8B-B14F-4D97-AF65-F5344CB8AC3E}">
        <p14:creationId xmlns:p14="http://schemas.microsoft.com/office/powerpoint/2010/main" val="74142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4BA452A-0721-45D7-A0F1-D115FBBACD4C}" type="datetimeFigureOut">
              <a:rPr lang="es-MX" smtClean="0"/>
              <a:t>15/05/24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6FAAF597-14DF-4CDB-945B-957EB6960CA1}" type="slidenum">
              <a:rPr lang="es-MX" smtClean="0"/>
              <a:t>‹Nº›</a:t>
            </a:fld>
            <a:endParaRPr lang="es-MX"/>
          </a:p>
        </p:txBody>
      </p:sp>
    </p:spTree>
    <p:extLst>
      <p:ext uri="{BB962C8B-B14F-4D97-AF65-F5344CB8AC3E}">
        <p14:creationId xmlns:p14="http://schemas.microsoft.com/office/powerpoint/2010/main" val="12662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B4BA452A-0721-45D7-A0F1-D115FBBACD4C}" type="datetimeFigureOut">
              <a:rPr lang="es-MX" smtClean="0"/>
              <a:t>15/05/24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FAAF597-14DF-4CDB-945B-957EB6960CA1}" type="slidenum">
              <a:rPr lang="es-MX" smtClean="0"/>
              <a:t>‹Nº›</a:t>
            </a:fld>
            <a:endParaRPr lang="es-MX"/>
          </a:p>
        </p:txBody>
      </p:sp>
    </p:spTree>
    <p:extLst>
      <p:ext uri="{BB962C8B-B14F-4D97-AF65-F5344CB8AC3E}">
        <p14:creationId xmlns:p14="http://schemas.microsoft.com/office/powerpoint/2010/main" val="145546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B4BA452A-0721-45D7-A0F1-D115FBBACD4C}" type="datetimeFigureOut">
              <a:rPr lang="es-MX" smtClean="0"/>
              <a:t>15/05/24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FAAF597-14DF-4CDB-945B-957EB6960CA1}" type="slidenum">
              <a:rPr lang="es-MX" smtClean="0"/>
              <a:t>‹Nº›</a:t>
            </a:fld>
            <a:endParaRPr lang="es-MX"/>
          </a:p>
        </p:txBody>
      </p:sp>
    </p:spTree>
    <p:extLst>
      <p:ext uri="{BB962C8B-B14F-4D97-AF65-F5344CB8AC3E}">
        <p14:creationId xmlns:p14="http://schemas.microsoft.com/office/powerpoint/2010/main" val="1435236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BA452A-0721-45D7-A0F1-D115FBBACD4C}" type="datetimeFigureOut">
              <a:rPr lang="es-MX" smtClean="0"/>
              <a:t>15/05/24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AF597-14DF-4CDB-945B-957EB6960CA1}" type="slidenum">
              <a:rPr lang="es-MX" smtClean="0"/>
              <a:t>‹Nº›</a:t>
            </a:fld>
            <a:endParaRPr lang="es-MX"/>
          </a:p>
        </p:txBody>
      </p:sp>
    </p:spTree>
    <p:extLst>
      <p:ext uri="{BB962C8B-B14F-4D97-AF65-F5344CB8AC3E}">
        <p14:creationId xmlns:p14="http://schemas.microsoft.com/office/powerpoint/2010/main" val="849644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38486" y="44624"/>
            <a:ext cx="2714400" cy="2831544"/>
          </a:xfrm>
          <a:prstGeom prst="rect">
            <a:avLst/>
          </a:prstGeom>
          <a:noFill/>
        </p:spPr>
        <p:txBody>
          <a:bodyPr wrap="square" rtlCol="0">
            <a:spAutoFit/>
          </a:bodyPr>
          <a:lstStyle/>
          <a:p>
            <a:pPr algn="ctr"/>
            <a:endParaRPr lang="es-MX" b="1" dirty="0"/>
          </a:p>
          <a:p>
            <a:pPr algn="ctr"/>
            <a:endParaRPr lang="es-MX" b="1" dirty="0"/>
          </a:p>
          <a:p>
            <a:pPr algn="ctr"/>
            <a:endParaRPr lang="es-MX" b="1" dirty="0"/>
          </a:p>
          <a:p>
            <a:pPr algn="ctr"/>
            <a:endParaRPr lang="es-MX" sz="300" b="1" dirty="0"/>
          </a:p>
          <a:p>
            <a:pPr algn="just"/>
            <a:endParaRPr lang="es-MX" sz="1100" dirty="0">
              <a:latin typeface="Arial" pitchFamily="34" charset="0"/>
              <a:cs typeface="Arial" pitchFamily="34" charset="0"/>
            </a:endParaRPr>
          </a:p>
          <a:p>
            <a:pPr algn="just"/>
            <a:r>
              <a:rPr lang="es-MX" sz="1100" dirty="0">
                <a:latin typeface="Arial" pitchFamily="34" charset="0"/>
                <a:cs typeface="Arial" pitchFamily="34" charset="0"/>
              </a:rPr>
              <a:t>Es un sistema ultrasónico para la evaluación de Corrosión de techo y envolvente de tanques de almacenamiento., mediante un sistema de Inspección ultrasónica automatizada, el cual determina el espesor de pared y realiza cálculos de velocidad de corrosión y vida remanente.  Cuenta con  Registro de Marca en México y es compatible con </a:t>
            </a:r>
            <a:r>
              <a:rPr lang="es-MX" sz="1100" dirty="0" err="1">
                <a:latin typeface="Arial" pitchFamily="34" charset="0"/>
                <a:cs typeface="Arial" pitchFamily="34" charset="0"/>
              </a:rPr>
              <a:t>Ultrapipe</a:t>
            </a:r>
            <a:r>
              <a:rPr lang="es-MX" sz="1100" dirty="0">
                <a:latin typeface="Arial" pitchFamily="34" charset="0"/>
                <a:cs typeface="Arial" pitchFamily="34" charset="0"/>
              </a:rPr>
              <a:t> y SIMECELE</a:t>
            </a:r>
            <a:endParaRPr lang="es-MX" sz="1100" b="1" dirty="0">
              <a:latin typeface="Arial" pitchFamily="34" charset="0"/>
              <a:cs typeface="Arial" pitchFamily="34" charset="0"/>
            </a:endParaRPr>
          </a:p>
        </p:txBody>
      </p:sp>
      <p:sp>
        <p:nvSpPr>
          <p:cNvPr id="6" name="Rectangle 4"/>
          <p:cNvSpPr>
            <a:spLocks noChangeArrowheads="1"/>
          </p:cNvSpPr>
          <p:nvPr/>
        </p:nvSpPr>
        <p:spPr bwMode="auto">
          <a:xfrm>
            <a:off x="7812360" y="0"/>
            <a:ext cx="1331640" cy="6858000"/>
          </a:xfrm>
          <a:prstGeom prst="rect">
            <a:avLst/>
          </a:prstGeom>
          <a:gradFill flip="none" rotWithShape="1">
            <a:gsLst>
              <a:gs pos="1399">
                <a:schemeClr val="accent1">
                  <a:lumMod val="75000"/>
                </a:schemeClr>
              </a:gs>
              <a:gs pos="100000">
                <a:srgbClr val="209420">
                  <a:shade val="30000"/>
                  <a:satMod val="115000"/>
                  <a:lumMod val="0"/>
                  <a:lumOff val="100000"/>
                  <a:alpha val="18000"/>
                </a:srgbClr>
              </a:gs>
              <a:gs pos="16000">
                <a:schemeClr val="accent1">
                  <a:lumMod val="75000"/>
                </a:schemeClr>
              </a:gs>
              <a:gs pos="35000">
                <a:schemeClr val="accent1">
                  <a:lumMod val="75000"/>
                </a:schemeClr>
              </a:gs>
            </a:gsLst>
            <a:lin ang="10800000" scaled="1"/>
            <a:tileRect/>
          </a:gradFill>
          <a:ln>
            <a:noFill/>
          </a:ln>
        </p:spPr>
        <p:txBody>
          <a:bodyPr vert="vert" wrap="none" anchor="t"/>
          <a:lstStyle/>
          <a:p>
            <a:r>
              <a:rPr lang="es-MX" b="1" spc="300" dirty="0"/>
              <a:t>  </a:t>
            </a:r>
            <a:r>
              <a:rPr lang="es-MX" b="1" spc="300" dirty="0">
                <a:solidFill>
                  <a:schemeClr val="bg1"/>
                </a:solidFill>
              </a:rPr>
              <a:t>ECHO ARACNA®</a:t>
            </a:r>
          </a:p>
          <a:p>
            <a:r>
              <a:rPr lang="es-MX" sz="800" b="1" spc="300" dirty="0">
                <a:solidFill>
                  <a:schemeClr val="bg1"/>
                </a:solidFill>
              </a:rPr>
              <a:t>   Marca registrada Maximino Hernández Veloz/Alicia Sánchez Chávez  </a:t>
            </a:r>
            <a:endParaRPr lang="es-MX" sz="2800" b="1" spc="300" dirty="0">
              <a:solidFill>
                <a:schemeClr val="bg1"/>
              </a:solidFill>
            </a:endParaRPr>
          </a:p>
        </p:txBody>
      </p:sp>
      <p:sp>
        <p:nvSpPr>
          <p:cNvPr id="8" name="7 CuadroTexto"/>
          <p:cNvSpPr txBox="1"/>
          <p:nvPr/>
        </p:nvSpPr>
        <p:spPr>
          <a:xfrm>
            <a:off x="2985887" y="2060848"/>
            <a:ext cx="2714400" cy="4678204"/>
          </a:xfrm>
          <a:prstGeom prst="rect">
            <a:avLst/>
          </a:prstGeom>
          <a:noFill/>
        </p:spPr>
        <p:txBody>
          <a:bodyPr wrap="square" rtlCol="0">
            <a:spAutoFit/>
          </a:bodyPr>
          <a:lstStyle/>
          <a:p>
            <a:pPr marL="171450" indent="-171450" algn="just">
              <a:buFont typeface="Wingdings" pitchFamily="2" charset="2"/>
              <a:buChar char="ü"/>
            </a:pPr>
            <a:r>
              <a:rPr lang="es-MX" sz="1100" dirty="0">
                <a:latin typeface="Arial" pitchFamily="34" charset="0"/>
                <a:cs typeface="Arial" pitchFamily="34" charset="0"/>
              </a:rPr>
              <a:t>La araña se adhiere a la pared del tanque o recipiente utilizando </a:t>
            </a:r>
            <a:r>
              <a:rPr lang="es-MX" sz="1100" dirty="0" err="1">
                <a:latin typeface="Arial" pitchFamily="34" charset="0"/>
                <a:cs typeface="Arial" pitchFamily="34" charset="0"/>
              </a:rPr>
              <a:t>acoplantes</a:t>
            </a:r>
            <a:r>
              <a:rPr lang="es-MX" sz="1100" dirty="0">
                <a:latin typeface="Arial" pitchFamily="34" charset="0"/>
                <a:cs typeface="Arial" pitchFamily="34" charset="0"/>
              </a:rPr>
              <a:t>  magnéticos. Las ruedas magnéticas del dispositivo son mucho más grandes en diámetro que otros diseños, lo cual es de gran utilidad para atravesar interferencias como las que se encuentren en los tanques de almacenamiento.</a:t>
            </a:r>
          </a:p>
          <a:p>
            <a:pPr algn="just"/>
            <a:endParaRPr lang="es-MX" sz="1100" dirty="0">
              <a:latin typeface="Arial" pitchFamily="34" charset="0"/>
              <a:cs typeface="Arial" pitchFamily="34" charset="0"/>
            </a:endParaRPr>
          </a:p>
          <a:p>
            <a:pPr algn="just"/>
            <a:r>
              <a:rPr lang="es-MX" sz="1200" b="1" dirty="0">
                <a:latin typeface="Arial" pitchFamily="34" charset="0"/>
                <a:cs typeface="Arial" pitchFamily="34" charset="0"/>
              </a:rPr>
              <a:t>Generalidades:</a:t>
            </a:r>
          </a:p>
          <a:p>
            <a:pPr algn="just"/>
            <a:r>
              <a:rPr lang="es-MX" sz="1100" dirty="0">
                <a:latin typeface="Arial" pitchFamily="34" charset="0"/>
                <a:cs typeface="Arial" pitchFamily="34" charset="0"/>
              </a:rPr>
              <a:t>La “Araña UT” puede ser modificado para trabajar con una gran variedad de configuraciones de transductores. El ajuste estándar es para un transductor tipo burbuja. El transductor tipo burbuja es montado en un soporte de dos piezas con doble balancín el cual permite la rotación del transductor en casi dos ejes. Esto permite al transductor permanecer plano en la superficie del recipiente, manteniéndose perpendicular a la pared. El </a:t>
            </a:r>
            <a:r>
              <a:rPr lang="es-MX" sz="1100" dirty="0" err="1">
                <a:latin typeface="Arial" pitchFamily="34" charset="0"/>
                <a:cs typeface="Arial" pitchFamily="34" charset="0"/>
              </a:rPr>
              <a:t>acoplante</a:t>
            </a:r>
            <a:r>
              <a:rPr lang="es-MX" sz="1100" dirty="0">
                <a:latin typeface="Arial" pitchFamily="34" charset="0"/>
                <a:cs typeface="Arial" pitchFamily="34" charset="0"/>
              </a:rPr>
              <a:t> utilizado es agua, el cual es bombeado hacia el transductor desde una unidad de reserva con sistema de bombeo  incluido.</a:t>
            </a:r>
          </a:p>
        </p:txBody>
      </p:sp>
      <p:sp>
        <p:nvSpPr>
          <p:cNvPr id="9" name="8 CuadroTexto"/>
          <p:cNvSpPr txBox="1"/>
          <p:nvPr/>
        </p:nvSpPr>
        <p:spPr>
          <a:xfrm>
            <a:off x="5768003" y="44624"/>
            <a:ext cx="2714400" cy="6786473"/>
          </a:xfrm>
          <a:prstGeom prst="rect">
            <a:avLst/>
          </a:prstGeom>
          <a:noFill/>
        </p:spPr>
        <p:txBody>
          <a:bodyPr wrap="square" rtlCol="0">
            <a:spAutoFit/>
          </a:bodyPr>
          <a:lstStyle/>
          <a:p>
            <a:pPr algn="just"/>
            <a:r>
              <a:rPr lang="es-MX" sz="1100" dirty="0">
                <a:latin typeface="Arial" pitchFamily="34" charset="0"/>
                <a:cs typeface="Arial" pitchFamily="34" charset="0"/>
              </a:rPr>
              <a:t>El uso de una columna de agua entre el transductor y la superficie del recipiente permite el uso de una compuerta de </a:t>
            </a:r>
            <a:r>
              <a:rPr lang="es-MX" sz="1100" dirty="0" err="1">
                <a:latin typeface="Arial" pitchFamily="34" charset="0"/>
                <a:cs typeface="Arial" pitchFamily="34" charset="0"/>
              </a:rPr>
              <a:t>interfase</a:t>
            </a:r>
            <a:r>
              <a:rPr lang="es-MX" sz="1100" dirty="0">
                <a:latin typeface="Arial" pitchFamily="34" charset="0"/>
                <a:cs typeface="Arial" pitchFamily="34" charset="0"/>
              </a:rPr>
              <a:t> o “eco a eco”. El ajuste de la distancia de la columna de agua permite la medición de espesores hasta 3” en acero, pero puede modificarse para espesores mayores.</a:t>
            </a:r>
          </a:p>
          <a:p>
            <a:pPr algn="just"/>
            <a:endParaRPr lang="es-MX" sz="400" dirty="0">
              <a:latin typeface="Arial" pitchFamily="34" charset="0"/>
              <a:cs typeface="Arial" pitchFamily="34" charset="0"/>
            </a:endParaRPr>
          </a:p>
          <a:p>
            <a:pPr algn="just"/>
            <a:r>
              <a:rPr lang="es-MX" sz="1100" dirty="0">
                <a:latin typeface="Arial" pitchFamily="34" charset="0"/>
                <a:cs typeface="Arial" pitchFamily="34" charset="0"/>
              </a:rPr>
              <a:t>Las sencillas herramientas para detección de defectos, más sus avanzadas funciones para evaluación de corrosión, vida remanente de acuerdo con GEPASI 204  y presentación de reportes soportados en el programa de análisis ECHO ARACNA.</a:t>
            </a:r>
          </a:p>
          <a:p>
            <a:pPr algn="just"/>
            <a:endParaRPr lang="es-MX" sz="1100" dirty="0">
              <a:latin typeface="Arial" pitchFamily="34" charset="0"/>
              <a:cs typeface="Arial" pitchFamily="34" charset="0"/>
            </a:endParaRPr>
          </a:p>
          <a:p>
            <a:pPr algn="just"/>
            <a:r>
              <a:rPr lang="es-MX" sz="1200" b="1" dirty="0">
                <a:latin typeface="Arial" pitchFamily="34" charset="0"/>
                <a:cs typeface="Arial" pitchFamily="34" charset="0"/>
              </a:rPr>
              <a:t>El sistema base incluye: </a:t>
            </a:r>
          </a:p>
          <a:p>
            <a:pPr marL="285750" indent="-285750">
              <a:buFont typeface="Wingdings" pitchFamily="2" charset="2"/>
              <a:buChar char="§"/>
            </a:pPr>
            <a:r>
              <a:rPr lang="es-MX" sz="1100" dirty="0">
                <a:latin typeface="Arial" pitchFamily="34" charset="0"/>
                <a:cs typeface="Arial" pitchFamily="34" charset="0"/>
              </a:rPr>
              <a:t>Dispositivo de barrido </a:t>
            </a:r>
            <a:r>
              <a:rPr lang="es-MX" sz="1100" dirty="0" err="1">
                <a:latin typeface="Arial" pitchFamily="34" charset="0"/>
                <a:cs typeface="Arial" pitchFamily="34" charset="0"/>
              </a:rPr>
              <a:t>aracna</a:t>
            </a:r>
            <a:r>
              <a:rPr lang="es-MX" sz="1100" dirty="0">
                <a:latin typeface="Arial" pitchFamily="34" charset="0"/>
                <a:cs typeface="Arial" pitchFamily="34" charset="0"/>
              </a:rPr>
              <a:t> UT</a:t>
            </a:r>
          </a:p>
          <a:p>
            <a:pPr marL="285750" indent="-285750">
              <a:buFont typeface="Wingdings" pitchFamily="2" charset="2"/>
              <a:buChar char="§"/>
            </a:pPr>
            <a:r>
              <a:rPr lang="es-MX" sz="1100" dirty="0">
                <a:latin typeface="Arial" pitchFamily="34" charset="0"/>
                <a:cs typeface="Arial" pitchFamily="34" charset="0"/>
              </a:rPr>
              <a:t>Controlador y palanca de mano</a:t>
            </a:r>
          </a:p>
          <a:p>
            <a:pPr marL="285750" indent="-285750">
              <a:buFont typeface="Wingdings" pitchFamily="2" charset="2"/>
              <a:buChar char="§"/>
            </a:pPr>
            <a:r>
              <a:rPr lang="es-MX" sz="1100" dirty="0">
                <a:latin typeface="Arial" pitchFamily="34" charset="0"/>
                <a:cs typeface="Arial" pitchFamily="34" charset="0"/>
              </a:rPr>
              <a:t>Estuches de transporte</a:t>
            </a:r>
          </a:p>
          <a:p>
            <a:pPr marL="285750" indent="-285750">
              <a:buFont typeface="Wingdings" pitchFamily="2" charset="2"/>
              <a:buChar char="§"/>
            </a:pPr>
            <a:r>
              <a:rPr lang="es-MX" sz="1100" dirty="0">
                <a:latin typeface="Arial" pitchFamily="34" charset="0"/>
                <a:cs typeface="Arial" pitchFamily="34" charset="0"/>
              </a:rPr>
              <a:t>Sistema de suministro de </a:t>
            </a:r>
            <a:r>
              <a:rPr lang="es-MX" sz="1100" dirty="0" err="1">
                <a:latin typeface="Arial" pitchFamily="34" charset="0"/>
                <a:cs typeface="Arial" pitchFamily="34" charset="0"/>
              </a:rPr>
              <a:t>acoplante</a:t>
            </a:r>
            <a:endParaRPr lang="es-MX" sz="1100" dirty="0">
              <a:latin typeface="Arial" pitchFamily="34" charset="0"/>
              <a:cs typeface="Arial" pitchFamily="34" charset="0"/>
            </a:endParaRPr>
          </a:p>
          <a:p>
            <a:pPr marL="285750" indent="-285750">
              <a:buFont typeface="Wingdings" pitchFamily="2" charset="2"/>
              <a:buChar char="§"/>
            </a:pPr>
            <a:r>
              <a:rPr lang="es-MX" sz="1100" dirty="0">
                <a:latin typeface="Arial" pitchFamily="34" charset="0"/>
                <a:cs typeface="Arial" pitchFamily="34" charset="0"/>
              </a:rPr>
              <a:t>Cables de 30.5m de longitud</a:t>
            </a:r>
          </a:p>
          <a:p>
            <a:pPr marL="285750" indent="-285750">
              <a:buFont typeface="Wingdings" pitchFamily="2" charset="2"/>
              <a:buChar char="§"/>
            </a:pPr>
            <a:r>
              <a:rPr lang="es-MX" sz="1100" dirty="0">
                <a:latin typeface="Arial" pitchFamily="34" charset="0"/>
                <a:cs typeface="Arial" pitchFamily="34" charset="0"/>
              </a:rPr>
              <a:t>Equipo detector de fallas ultrasónico</a:t>
            </a:r>
          </a:p>
          <a:p>
            <a:pPr marL="285750" indent="-285750">
              <a:buFont typeface="Wingdings" pitchFamily="2" charset="2"/>
              <a:buChar char="§"/>
            </a:pPr>
            <a:r>
              <a:rPr lang="es-MX" sz="1100" dirty="0">
                <a:latin typeface="Arial" pitchFamily="34" charset="0"/>
                <a:cs typeface="Arial" pitchFamily="34" charset="0"/>
              </a:rPr>
              <a:t>2 transductores</a:t>
            </a:r>
          </a:p>
          <a:p>
            <a:pPr marL="285750" indent="-285750">
              <a:buFont typeface="Wingdings" pitchFamily="2" charset="2"/>
              <a:buChar char="§"/>
            </a:pPr>
            <a:r>
              <a:rPr lang="es-MX" sz="1100" dirty="0">
                <a:latin typeface="Arial" pitchFamily="34" charset="0"/>
                <a:cs typeface="Arial" pitchFamily="34" charset="0"/>
              </a:rPr>
              <a:t>Kit de refacciones</a:t>
            </a:r>
          </a:p>
          <a:p>
            <a:pPr marL="285750" indent="-285750">
              <a:buFont typeface="Wingdings" pitchFamily="2" charset="2"/>
              <a:buChar char="§"/>
            </a:pPr>
            <a:r>
              <a:rPr lang="es-MX" sz="1100" dirty="0">
                <a:latin typeface="Arial" pitchFamily="34" charset="0"/>
                <a:cs typeface="Arial" pitchFamily="34" charset="0"/>
              </a:rPr>
              <a:t>Kit de herramientas</a:t>
            </a:r>
          </a:p>
          <a:p>
            <a:pPr algn="just"/>
            <a:endParaRPr lang="es-MX" sz="1100" dirty="0"/>
          </a:p>
          <a:p>
            <a:pPr algn="just"/>
            <a:r>
              <a:rPr lang="es-MX" sz="1200" b="1" dirty="0">
                <a:latin typeface="Arial" pitchFamily="34" charset="0"/>
                <a:cs typeface="Arial" pitchFamily="34" charset="0"/>
              </a:rPr>
              <a:t>Especificaciones Técnicas:</a:t>
            </a:r>
          </a:p>
          <a:p>
            <a:pPr marL="171450" indent="-171450">
              <a:buFont typeface="Wingdings" pitchFamily="2" charset="2"/>
              <a:buChar char="§"/>
            </a:pPr>
            <a:r>
              <a:rPr lang="es-MX" sz="1100" dirty="0">
                <a:latin typeface="Arial" pitchFamily="34" charset="0"/>
                <a:cs typeface="Arial" pitchFamily="34" charset="0"/>
              </a:rPr>
              <a:t>Tamaño del dispositivo: 254x267x127mm</a:t>
            </a:r>
          </a:p>
          <a:p>
            <a:pPr marL="171450" indent="-171450">
              <a:buFont typeface="Wingdings" pitchFamily="2" charset="2"/>
              <a:buChar char="§"/>
            </a:pPr>
            <a:r>
              <a:rPr lang="es-MX" sz="1100" dirty="0">
                <a:latin typeface="Arial" pitchFamily="34" charset="0"/>
                <a:cs typeface="Arial" pitchFamily="34" charset="0"/>
              </a:rPr>
              <a:t>Peso del dispositivo: 5Kg</a:t>
            </a:r>
          </a:p>
          <a:p>
            <a:pPr marL="171450" indent="-171450">
              <a:buFont typeface="Wingdings" pitchFamily="2" charset="2"/>
              <a:buChar char="§"/>
            </a:pPr>
            <a:r>
              <a:rPr lang="es-MX" sz="1100" dirty="0">
                <a:latin typeface="Arial" pitchFamily="34" charset="0"/>
                <a:cs typeface="Arial" pitchFamily="34" charset="0"/>
              </a:rPr>
              <a:t>Tamaño del controlador 254x317x102mm</a:t>
            </a:r>
          </a:p>
          <a:p>
            <a:pPr marL="171450" indent="-171450">
              <a:buFont typeface="Wingdings" pitchFamily="2" charset="2"/>
              <a:buChar char="§"/>
            </a:pPr>
            <a:r>
              <a:rPr lang="es-MX" sz="1100" dirty="0">
                <a:latin typeface="Arial" pitchFamily="34" charset="0"/>
                <a:cs typeface="Arial" pitchFamily="34" charset="0"/>
              </a:rPr>
              <a:t>Peso del dispositivo: 3.6 Kg</a:t>
            </a:r>
          </a:p>
          <a:p>
            <a:pPr marL="171450" indent="-171450">
              <a:buFont typeface="Wingdings" pitchFamily="2" charset="2"/>
              <a:buChar char="§"/>
            </a:pPr>
            <a:r>
              <a:rPr lang="es-MX" sz="1100" dirty="0">
                <a:latin typeface="Arial" pitchFamily="34" charset="0"/>
                <a:cs typeface="Arial" pitchFamily="34" charset="0"/>
              </a:rPr>
              <a:t>Longitud del cable: 30.5m</a:t>
            </a:r>
          </a:p>
          <a:p>
            <a:pPr marL="171450" indent="-171450">
              <a:buFont typeface="Wingdings" pitchFamily="2" charset="2"/>
              <a:buChar char="§"/>
            </a:pPr>
            <a:r>
              <a:rPr lang="es-MX" sz="1100" dirty="0">
                <a:latin typeface="Arial" pitchFamily="34" charset="0"/>
                <a:cs typeface="Arial" pitchFamily="34" charset="0"/>
              </a:rPr>
              <a:t>Peso del cable: 4Kg</a:t>
            </a:r>
          </a:p>
          <a:p>
            <a:pPr marL="171450" indent="-171450">
              <a:buFont typeface="Wingdings" pitchFamily="2" charset="2"/>
              <a:buChar char="§"/>
            </a:pPr>
            <a:r>
              <a:rPr lang="es-MX" sz="1100" dirty="0">
                <a:latin typeface="Arial" pitchFamily="34" charset="0"/>
                <a:cs typeface="Arial" pitchFamily="34" charset="0"/>
              </a:rPr>
              <a:t>Velocidad del dispositivo: 9.1m/min.</a:t>
            </a:r>
            <a:endParaRPr lang="es-MX" dirty="0"/>
          </a:p>
        </p:txBody>
      </p:sp>
      <p:pic>
        <p:nvPicPr>
          <p:cNvPr id="10" name="9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3219" y="3068960"/>
            <a:ext cx="1502517" cy="1586539"/>
          </a:xfrm>
          <a:prstGeom prst="rect">
            <a:avLst/>
          </a:prstGeom>
          <a:ln w="19050">
            <a:solidFill>
              <a:schemeClr val="tx1"/>
            </a:solidFill>
          </a:ln>
        </p:spPr>
      </p:pic>
      <p:sp>
        <p:nvSpPr>
          <p:cNvPr id="11" name="10 CuadroTexto"/>
          <p:cNvSpPr txBox="1"/>
          <p:nvPr/>
        </p:nvSpPr>
        <p:spPr>
          <a:xfrm>
            <a:off x="251520" y="4725144"/>
            <a:ext cx="2714400" cy="1969770"/>
          </a:xfrm>
          <a:prstGeom prst="rect">
            <a:avLst/>
          </a:prstGeom>
          <a:noFill/>
        </p:spPr>
        <p:txBody>
          <a:bodyPr wrap="square" rtlCol="0">
            <a:spAutoFit/>
          </a:bodyPr>
          <a:lstStyle/>
          <a:p>
            <a:pPr algn="just"/>
            <a:r>
              <a:rPr lang="es-MX" sz="1200" b="1" dirty="0">
                <a:latin typeface="Arial" pitchFamily="34" charset="0"/>
                <a:cs typeface="Arial" pitchFamily="34" charset="0"/>
              </a:rPr>
              <a:t>Ventajas:</a:t>
            </a:r>
          </a:p>
          <a:p>
            <a:pPr marL="171450" indent="-171450" algn="just">
              <a:buFont typeface="Wingdings" pitchFamily="2" charset="2"/>
              <a:buChar char="ü"/>
            </a:pPr>
            <a:r>
              <a:rPr lang="es-MX" sz="1100" dirty="0">
                <a:latin typeface="Arial" pitchFamily="34" charset="0"/>
                <a:cs typeface="Arial" pitchFamily="34" charset="0"/>
              </a:rPr>
              <a:t>La inspección con este sistema tiene acceso a áreas con muy poco espacio, lo cual puede ser imposible para otros métodos. Este sistema de inspección remota es confiable en equipos donde se tienen que inspeccionar áreas poco accesibles como la parte alta de los tanques, así como el techo donde el espesor de pared es relativamente  pequeño.</a:t>
            </a:r>
          </a:p>
        </p:txBody>
      </p:sp>
      <p:pic>
        <p:nvPicPr>
          <p:cNvPr id="3" name="Imagen 2">
            <a:extLst>
              <a:ext uri="{FF2B5EF4-FFF2-40B4-BE49-F238E27FC236}">
                <a16:creationId xmlns:a16="http://schemas.microsoft.com/office/drawing/2014/main" id="{FE7A1FE0-7CE0-ECBF-A700-71A65BD90DC7}"/>
              </a:ext>
            </a:extLst>
          </p:cNvPr>
          <p:cNvPicPr>
            <a:picLocks noChangeAspect="1"/>
          </p:cNvPicPr>
          <p:nvPr/>
        </p:nvPicPr>
        <p:blipFill>
          <a:blip r:embed="rId3"/>
          <a:stretch>
            <a:fillRect/>
          </a:stretch>
        </p:blipFill>
        <p:spPr>
          <a:xfrm>
            <a:off x="1043608" y="132862"/>
            <a:ext cx="1296144" cy="885025"/>
          </a:xfrm>
          <a:prstGeom prst="rect">
            <a:avLst/>
          </a:prstGeom>
        </p:spPr>
      </p:pic>
      <p:grpSp>
        <p:nvGrpSpPr>
          <p:cNvPr id="16" name="Grupo 15">
            <a:extLst>
              <a:ext uri="{FF2B5EF4-FFF2-40B4-BE49-F238E27FC236}">
                <a16:creationId xmlns:a16="http://schemas.microsoft.com/office/drawing/2014/main" id="{D1C2DD81-91FB-9C62-B8D9-988E1EEB2534}"/>
              </a:ext>
            </a:extLst>
          </p:cNvPr>
          <p:cNvGrpSpPr>
            <a:grpSpLocks noChangeAspect="1"/>
          </p:cNvGrpSpPr>
          <p:nvPr/>
        </p:nvGrpSpPr>
        <p:grpSpPr>
          <a:xfrm>
            <a:off x="3307913" y="-22993"/>
            <a:ext cx="2070348" cy="2112805"/>
            <a:chOff x="2749550" y="-113024"/>
            <a:chExt cx="3000433" cy="3061963"/>
          </a:xfrm>
        </p:grpSpPr>
        <p:pic>
          <p:nvPicPr>
            <p:cNvPr id="5" name="Imagen 4">
              <a:extLst>
                <a:ext uri="{FF2B5EF4-FFF2-40B4-BE49-F238E27FC236}">
                  <a16:creationId xmlns:a16="http://schemas.microsoft.com/office/drawing/2014/main" id="{275E2AD7-D44E-99F0-19B1-1CFBD872406A}"/>
                </a:ext>
              </a:extLst>
            </p:cNvPr>
            <p:cNvPicPr>
              <a:picLocks noChangeAspect="1"/>
            </p:cNvPicPr>
            <p:nvPr/>
          </p:nvPicPr>
          <p:blipFill rotWithShape="1">
            <a:blip r:embed="rId4">
              <a:extLst>
                <a:ext uri="{28A0092B-C50C-407E-A947-70E740481C1C}">
                  <a14:useLocalDpi xmlns:a14="http://schemas.microsoft.com/office/drawing/2010/main" val="0"/>
                </a:ext>
              </a:extLst>
            </a:blip>
            <a:srcRect l="725" t="-9244" r="-725" b="26622"/>
            <a:stretch/>
          </p:blipFill>
          <p:spPr>
            <a:xfrm>
              <a:off x="3101981" y="-113024"/>
              <a:ext cx="1526372" cy="1306522"/>
            </a:xfrm>
            <a:prstGeom prst="rect">
              <a:avLst/>
            </a:prstGeom>
          </p:spPr>
        </p:pic>
        <p:pic>
          <p:nvPicPr>
            <p:cNvPr id="15" name="Imagen 14">
              <a:extLst>
                <a:ext uri="{FF2B5EF4-FFF2-40B4-BE49-F238E27FC236}">
                  <a16:creationId xmlns:a16="http://schemas.microsoft.com/office/drawing/2014/main" id="{24734AD4-B601-3091-91B4-2586E348E27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49550" y="1168964"/>
              <a:ext cx="1867744" cy="1232711"/>
            </a:xfrm>
            <a:prstGeom prst="rect">
              <a:avLst/>
            </a:prstGeom>
          </p:spPr>
        </p:pic>
        <p:pic>
          <p:nvPicPr>
            <p:cNvPr id="13" name="Imagen 12">
              <a:extLst>
                <a:ext uri="{FF2B5EF4-FFF2-40B4-BE49-F238E27FC236}">
                  <a16:creationId xmlns:a16="http://schemas.microsoft.com/office/drawing/2014/main" id="{B2702966-0947-956C-C1FD-AB4AF6F3E744}"/>
                </a:ext>
              </a:extLst>
            </p:cNvPr>
            <p:cNvPicPr>
              <a:picLocks noChangeAspect="1"/>
            </p:cNvPicPr>
            <p:nvPr/>
          </p:nvPicPr>
          <p:blipFill rotWithShape="1">
            <a:blip r:embed="rId6">
              <a:extLst>
                <a:ext uri="{28A0092B-C50C-407E-A947-70E740481C1C}">
                  <a14:useLocalDpi xmlns:a14="http://schemas.microsoft.com/office/drawing/2010/main" val="0"/>
                </a:ext>
              </a:extLst>
            </a:blip>
            <a:srcRect l="34685" r="34365"/>
            <a:stretch/>
          </p:blipFill>
          <p:spPr>
            <a:xfrm>
              <a:off x="4572000" y="159440"/>
              <a:ext cx="1083806" cy="1969770"/>
            </a:xfrm>
            <a:prstGeom prst="rect">
              <a:avLst/>
            </a:prstGeom>
          </p:spPr>
        </p:pic>
        <p:pic>
          <p:nvPicPr>
            <p:cNvPr id="7"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08504" y="1367617"/>
              <a:ext cx="1541479" cy="1581322"/>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53505143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TotalTime>
  <Words>461</Words>
  <Application>Microsoft Macintosh PowerPoint</Application>
  <PresentationFormat>Presentación en pantalla (4:3)</PresentationFormat>
  <Paragraphs>37</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Wingdings</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Andrea</dc:creator>
  <cp:lastModifiedBy>ANDREA VALENZUELA CORREA</cp:lastModifiedBy>
  <cp:revision>21</cp:revision>
  <cp:lastPrinted>2012-01-25T22:46:31Z</cp:lastPrinted>
  <dcterms:created xsi:type="dcterms:W3CDTF">2011-08-15T21:16:52Z</dcterms:created>
  <dcterms:modified xsi:type="dcterms:W3CDTF">2024-05-15T15:47:47Z</dcterms:modified>
</cp:coreProperties>
</file>